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2" r:id="rId8"/>
    <p:sldId id="263"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9" autoAdjust="0"/>
    <p:restoredTop sz="94660"/>
  </p:normalViewPr>
  <p:slideViewPr>
    <p:cSldViewPr snapToGrid="0">
      <p:cViewPr varScale="1">
        <p:scale>
          <a:sx n="59" d="100"/>
          <a:sy n="59" d="100"/>
        </p:scale>
        <p:origin x="764" y="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 lamin Darboe" userId="e09ae7a7aa0ab48e" providerId="LiveId" clId="{410A6CA9-0C47-433F-9CD5-2425666F15D8}"/>
    <pc:docChg chg="undo custSel addSld modSld">
      <pc:chgData name="Ba lamin Darboe" userId="e09ae7a7aa0ab48e" providerId="LiveId" clId="{410A6CA9-0C47-433F-9CD5-2425666F15D8}" dt="2023-05-03T11:11:12.597" v="2126" actId="20577"/>
      <pc:docMkLst>
        <pc:docMk/>
      </pc:docMkLst>
      <pc:sldChg chg="modSp">
        <pc:chgData name="Ba lamin Darboe" userId="e09ae7a7aa0ab48e" providerId="LiveId" clId="{410A6CA9-0C47-433F-9CD5-2425666F15D8}" dt="2023-05-03T09:10:44.451" v="858"/>
        <pc:sldMkLst>
          <pc:docMk/>
          <pc:sldMk cId="1026331311" sldId="256"/>
        </pc:sldMkLst>
        <pc:spChg chg="mod">
          <ac:chgData name="Ba lamin Darboe" userId="e09ae7a7aa0ab48e" providerId="LiveId" clId="{410A6CA9-0C47-433F-9CD5-2425666F15D8}" dt="2023-05-03T09:10:44.451" v="858"/>
          <ac:spMkLst>
            <pc:docMk/>
            <pc:sldMk cId="1026331311" sldId="256"/>
            <ac:spMk id="2" creationId="{517421FE-2EFD-660E-BEE2-C37B9D74EA94}"/>
          </ac:spMkLst>
        </pc:spChg>
        <pc:spChg chg="mod">
          <ac:chgData name="Ba lamin Darboe" userId="e09ae7a7aa0ab48e" providerId="LiveId" clId="{410A6CA9-0C47-433F-9CD5-2425666F15D8}" dt="2023-05-03T09:10:44.451" v="858"/>
          <ac:spMkLst>
            <pc:docMk/>
            <pc:sldMk cId="1026331311" sldId="256"/>
            <ac:spMk id="3" creationId="{C088C49F-8CF2-A49F-72BB-A32C564FB85D}"/>
          </ac:spMkLst>
        </pc:spChg>
      </pc:sldChg>
      <pc:sldChg chg="modSp mod">
        <pc:chgData name="Ba lamin Darboe" userId="e09ae7a7aa0ab48e" providerId="LiveId" clId="{410A6CA9-0C47-433F-9CD5-2425666F15D8}" dt="2023-05-03T11:11:12.597" v="2126" actId="20577"/>
        <pc:sldMkLst>
          <pc:docMk/>
          <pc:sldMk cId="3208771254" sldId="257"/>
        </pc:sldMkLst>
        <pc:spChg chg="mod">
          <ac:chgData name="Ba lamin Darboe" userId="e09ae7a7aa0ab48e" providerId="LiveId" clId="{410A6CA9-0C47-433F-9CD5-2425666F15D8}" dt="2023-05-03T09:10:44.451" v="858"/>
          <ac:spMkLst>
            <pc:docMk/>
            <pc:sldMk cId="3208771254" sldId="257"/>
            <ac:spMk id="2" creationId="{BBDC208F-7394-41CE-9F22-0FED7E631F51}"/>
          </ac:spMkLst>
        </pc:spChg>
        <pc:spChg chg="mod">
          <ac:chgData name="Ba lamin Darboe" userId="e09ae7a7aa0ab48e" providerId="LiveId" clId="{410A6CA9-0C47-433F-9CD5-2425666F15D8}" dt="2023-05-03T11:11:12.597" v="2126" actId="20577"/>
          <ac:spMkLst>
            <pc:docMk/>
            <pc:sldMk cId="3208771254" sldId="257"/>
            <ac:spMk id="3" creationId="{D7209F4B-2268-1D9E-F26D-743FAD3449BF}"/>
          </ac:spMkLst>
        </pc:spChg>
      </pc:sldChg>
      <pc:sldChg chg="modSp mod">
        <pc:chgData name="Ba lamin Darboe" userId="e09ae7a7aa0ab48e" providerId="LiveId" clId="{410A6CA9-0C47-433F-9CD5-2425666F15D8}" dt="2023-05-03T09:10:44.700" v="860" actId="27636"/>
        <pc:sldMkLst>
          <pc:docMk/>
          <pc:sldMk cId="78124091" sldId="258"/>
        </pc:sldMkLst>
        <pc:spChg chg="mod">
          <ac:chgData name="Ba lamin Darboe" userId="e09ae7a7aa0ab48e" providerId="LiveId" clId="{410A6CA9-0C47-433F-9CD5-2425666F15D8}" dt="2023-05-03T09:10:44.451" v="858"/>
          <ac:spMkLst>
            <pc:docMk/>
            <pc:sldMk cId="78124091" sldId="258"/>
            <ac:spMk id="2" creationId="{4CEEF128-2176-855A-A59E-6D4612A26B9A}"/>
          </ac:spMkLst>
        </pc:spChg>
        <pc:spChg chg="mod">
          <ac:chgData name="Ba lamin Darboe" userId="e09ae7a7aa0ab48e" providerId="LiveId" clId="{410A6CA9-0C47-433F-9CD5-2425666F15D8}" dt="2023-05-03T09:10:44.700" v="860" actId="27636"/>
          <ac:spMkLst>
            <pc:docMk/>
            <pc:sldMk cId="78124091" sldId="258"/>
            <ac:spMk id="3" creationId="{166A3E20-6117-C2A3-F4E8-FAB66CE51084}"/>
          </ac:spMkLst>
        </pc:spChg>
      </pc:sldChg>
      <pc:sldChg chg="modSp">
        <pc:chgData name="Ba lamin Darboe" userId="e09ae7a7aa0ab48e" providerId="LiveId" clId="{410A6CA9-0C47-433F-9CD5-2425666F15D8}" dt="2023-05-03T09:10:44.451" v="858"/>
        <pc:sldMkLst>
          <pc:docMk/>
          <pc:sldMk cId="4203524556" sldId="259"/>
        </pc:sldMkLst>
        <pc:spChg chg="mod">
          <ac:chgData name="Ba lamin Darboe" userId="e09ae7a7aa0ab48e" providerId="LiveId" clId="{410A6CA9-0C47-433F-9CD5-2425666F15D8}" dt="2023-05-03T09:10:44.451" v="858"/>
          <ac:spMkLst>
            <pc:docMk/>
            <pc:sldMk cId="4203524556" sldId="259"/>
            <ac:spMk id="2" creationId="{599D2501-151E-F4C4-35B1-9AC084C30278}"/>
          </ac:spMkLst>
        </pc:spChg>
        <pc:spChg chg="mod">
          <ac:chgData name="Ba lamin Darboe" userId="e09ae7a7aa0ab48e" providerId="LiveId" clId="{410A6CA9-0C47-433F-9CD5-2425666F15D8}" dt="2023-05-03T09:10:44.451" v="858"/>
          <ac:spMkLst>
            <pc:docMk/>
            <pc:sldMk cId="4203524556" sldId="259"/>
            <ac:spMk id="3" creationId="{11102855-8959-F0BB-02D0-2110DBCAFA21}"/>
          </ac:spMkLst>
        </pc:spChg>
      </pc:sldChg>
      <pc:sldChg chg="modSp">
        <pc:chgData name="Ba lamin Darboe" userId="e09ae7a7aa0ab48e" providerId="LiveId" clId="{410A6CA9-0C47-433F-9CD5-2425666F15D8}" dt="2023-05-03T09:10:44.451" v="858"/>
        <pc:sldMkLst>
          <pc:docMk/>
          <pc:sldMk cId="1761296896" sldId="260"/>
        </pc:sldMkLst>
        <pc:spChg chg="mod">
          <ac:chgData name="Ba lamin Darboe" userId="e09ae7a7aa0ab48e" providerId="LiveId" clId="{410A6CA9-0C47-433F-9CD5-2425666F15D8}" dt="2023-05-03T09:10:44.451" v="858"/>
          <ac:spMkLst>
            <pc:docMk/>
            <pc:sldMk cId="1761296896" sldId="260"/>
            <ac:spMk id="2" creationId="{C094413D-7EB2-4822-2639-D0A7992D70AD}"/>
          </ac:spMkLst>
        </pc:spChg>
        <pc:spChg chg="mod">
          <ac:chgData name="Ba lamin Darboe" userId="e09ae7a7aa0ab48e" providerId="LiveId" clId="{410A6CA9-0C47-433F-9CD5-2425666F15D8}" dt="2023-05-03T09:10:44.451" v="858"/>
          <ac:spMkLst>
            <pc:docMk/>
            <pc:sldMk cId="1761296896" sldId="260"/>
            <ac:spMk id="3" creationId="{DAEE1DBF-89C3-1DBF-56CD-17261637F3B3}"/>
          </ac:spMkLst>
        </pc:spChg>
      </pc:sldChg>
      <pc:sldChg chg="modSp">
        <pc:chgData name="Ba lamin Darboe" userId="e09ae7a7aa0ab48e" providerId="LiveId" clId="{410A6CA9-0C47-433F-9CD5-2425666F15D8}" dt="2023-05-03T09:10:44.451" v="858"/>
        <pc:sldMkLst>
          <pc:docMk/>
          <pc:sldMk cId="416802279" sldId="261"/>
        </pc:sldMkLst>
        <pc:spChg chg="mod">
          <ac:chgData name="Ba lamin Darboe" userId="e09ae7a7aa0ab48e" providerId="LiveId" clId="{410A6CA9-0C47-433F-9CD5-2425666F15D8}" dt="2023-05-03T09:10:44.451" v="858"/>
          <ac:spMkLst>
            <pc:docMk/>
            <pc:sldMk cId="416802279" sldId="261"/>
            <ac:spMk id="2" creationId="{150C9C0C-04FD-9E0B-13E6-84D276C2A0C3}"/>
          </ac:spMkLst>
        </pc:spChg>
        <pc:spChg chg="mod">
          <ac:chgData name="Ba lamin Darboe" userId="e09ae7a7aa0ab48e" providerId="LiveId" clId="{410A6CA9-0C47-433F-9CD5-2425666F15D8}" dt="2023-05-03T09:10:44.451" v="858"/>
          <ac:spMkLst>
            <pc:docMk/>
            <pc:sldMk cId="416802279" sldId="261"/>
            <ac:spMk id="3" creationId="{7D631CAE-59F0-2D8D-C01A-6AAA31CDFCA8}"/>
          </ac:spMkLst>
        </pc:spChg>
      </pc:sldChg>
      <pc:sldChg chg="modSp mod">
        <pc:chgData name="Ba lamin Darboe" userId="e09ae7a7aa0ab48e" providerId="LiveId" clId="{410A6CA9-0C47-433F-9CD5-2425666F15D8}" dt="2023-05-03T09:10:44.451" v="858"/>
        <pc:sldMkLst>
          <pc:docMk/>
          <pc:sldMk cId="1783541050" sldId="262"/>
        </pc:sldMkLst>
        <pc:spChg chg="mod">
          <ac:chgData name="Ba lamin Darboe" userId="e09ae7a7aa0ab48e" providerId="LiveId" clId="{410A6CA9-0C47-433F-9CD5-2425666F15D8}" dt="2023-05-03T09:10:44.451" v="858"/>
          <ac:spMkLst>
            <pc:docMk/>
            <pc:sldMk cId="1783541050" sldId="262"/>
            <ac:spMk id="2" creationId="{7594CDD1-8E4C-B53A-1418-6FAF4DD0A4E6}"/>
          </ac:spMkLst>
        </pc:spChg>
        <pc:spChg chg="mod">
          <ac:chgData name="Ba lamin Darboe" userId="e09ae7a7aa0ab48e" providerId="LiveId" clId="{410A6CA9-0C47-433F-9CD5-2425666F15D8}" dt="2023-05-03T09:10:44.451" v="858"/>
          <ac:spMkLst>
            <pc:docMk/>
            <pc:sldMk cId="1783541050" sldId="262"/>
            <ac:spMk id="3" creationId="{94C8E943-109F-3E3B-2EDA-66276D337327}"/>
          </ac:spMkLst>
        </pc:spChg>
      </pc:sldChg>
      <pc:sldChg chg="modSp new mod">
        <pc:chgData name="Ba lamin Darboe" userId="e09ae7a7aa0ab48e" providerId="LiveId" clId="{410A6CA9-0C47-433F-9CD5-2425666F15D8}" dt="2023-05-03T09:10:44.451" v="858"/>
        <pc:sldMkLst>
          <pc:docMk/>
          <pc:sldMk cId="479824982" sldId="263"/>
        </pc:sldMkLst>
        <pc:spChg chg="mod">
          <ac:chgData name="Ba lamin Darboe" userId="e09ae7a7aa0ab48e" providerId="LiveId" clId="{410A6CA9-0C47-433F-9CD5-2425666F15D8}" dt="2023-05-03T09:10:44.451" v="858"/>
          <ac:spMkLst>
            <pc:docMk/>
            <pc:sldMk cId="479824982" sldId="263"/>
            <ac:spMk id="2" creationId="{51293036-93C5-81D7-75FA-CF9C0C879BF7}"/>
          </ac:spMkLst>
        </pc:spChg>
        <pc:spChg chg="mod">
          <ac:chgData name="Ba lamin Darboe" userId="e09ae7a7aa0ab48e" providerId="LiveId" clId="{410A6CA9-0C47-433F-9CD5-2425666F15D8}" dt="2023-05-03T09:10:44.451" v="858"/>
          <ac:spMkLst>
            <pc:docMk/>
            <pc:sldMk cId="479824982" sldId="263"/>
            <ac:spMk id="3" creationId="{D2A8F74F-953F-3CA4-8CD0-A372468537CD}"/>
          </ac:spMkLst>
        </pc:spChg>
      </pc:sldChg>
      <pc:sldChg chg="addSp delSp modSp new mod">
        <pc:chgData name="Ba lamin Darboe" userId="e09ae7a7aa0ab48e" providerId="LiveId" clId="{410A6CA9-0C47-433F-9CD5-2425666F15D8}" dt="2023-05-03T11:06:50.031" v="2050" actId="20577"/>
        <pc:sldMkLst>
          <pc:docMk/>
          <pc:sldMk cId="1179881809" sldId="264"/>
        </pc:sldMkLst>
        <pc:spChg chg="mod">
          <ac:chgData name="Ba lamin Darboe" userId="e09ae7a7aa0ab48e" providerId="LiveId" clId="{410A6CA9-0C47-433F-9CD5-2425666F15D8}" dt="2023-05-03T09:10:44.451" v="858"/>
          <ac:spMkLst>
            <pc:docMk/>
            <pc:sldMk cId="1179881809" sldId="264"/>
            <ac:spMk id="2" creationId="{BD09B445-8C5F-37FB-4E75-49E5D843B91E}"/>
          </ac:spMkLst>
        </pc:spChg>
        <pc:spChg chg="mod">
          <ac:chgData name="Ba lamin Darboe" userId="e09ae7a7aa0ab48e" providerId="LiveId" clId="{410A6CA9-0C47-433F-9CD5-2425666F15D8}" dt="2023-05-03T11:06:50.031" v="2050" actId="20577"/>
          <ac:spMkLst>
            <pc:docMk/>
            <pc:sldMk cId="1179881809" sldId="264"/>
            <ac:spMk id="3" creationId="{D0B291CA-78C1-8A82-E590-65FC96590DC4}"/>
          </ac:spMkLst>
        </pc:spChg>
        <pc:graphicFrameChg chg="add del modGraphic">
          <ac:chgData name="Ba lamin Darboe" userId="e09ae7a7aa0ab48e" providerId="LiveId" clId="{410A6CA9-0C47-433F-9CD5-2425666F15D8}" dt="2023-05-02T22:08:26.274" v="832" actId="27309"/>
          <ac:graphicFrameMkLst>
            <pc:docMk/>
            <pc:sldMk cId="1179881809" sldId="264"/>
            <ac:graphicFrameMk id="5" creationId="{8D44DD4D-7949-E8BA-C3D5-D653449AB5A2}"/>
          </ac:graphicFrameMkLst>
        </pc:graphicFrameChg>
      </pc:sldChg>
      <pc:sldChg chg="modSp new mod">
        <pc:chgData name="Ba lamin Darboe" userId="e09ae7a7aa0ab48e" providerId="LiveId" clId="{410A6CA9-0C47-433F-9CD5-2425666F15D8}" dt="2023-05-03T11:01:32.721" v="905" actId="20577"/>
        <pc:sldMkLst>
          <pc:docMk/>
          <pc:sldMk cId="4033815593" sldId="265"/>
        </pc:sldMkLst>
        <pc:spChg chg="mod">
          <ac:chgData name="Ba lamin Darboe" userId="e09ae7a7aa0ab48e" providerId="LiveId" clId="{410A6CA9-0C47-433F-9CD5-2425666F15D8}" dt="2023-05-03T11:00:48.997" v="901" actId="20577"/>
          <ac:spMkLst>
            <pc:docMk/>
            <pc:sldMk cId="4033815593" sldId="265"/>
            <ac:spMk id="2" creationId="{8AB3457D-710F-F0F6-339B-5897482FDA37}"/>
          </ac:spMkLst>
        </pc:spChg>
        <pc:spChg chg="mod">
          <ac:chgData name="Ba lamin Darboe" userId="e09ae7a7aa0ab48e" providerId="LiveId" clId="{410A6CA9-0C47-433F-9CD5-2425666F15D8}" dt="2023-05-03T11:01:32.721" v="905" actId="20577"/>
          <ac:spMkLst>
            <pc:docMk/>
            <pc:sldMk cId="4033815593" sldId="265"/>
            <ac:spMk id="3" creationId="{969A3D4C-6CE2-0EA0-0E25-647D76EF884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E43B6843-525A-4BB7-BA6D-3187B10B8D90}"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C092D5-FDA0-4A14-8483-FAF2F379E22E}"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6315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B6843-525A-4BB7-BA6D-3187B10B8D90}"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3124235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B6843-525A-4BB7-BA6D-3187B10B8D90}"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C092D5-FDA0-4A14-8483-FAF2F379E22E}"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7095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B6843-525A-4BB7-BA6D-3187B10B8D90}"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174222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3B6843-525A-4BB7-BA6D-3187B10B8D90}"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C092D5-FDA0-4A14-8483-FAF2F379E22E}"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4241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3B6843-525A-4BB7-BA6D-3187B10B8D90}"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3008281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3B6843-525A-4BB7-BA6D-3187B10B8D90}" type="datetimeFigureOut">
              <a:rPr lang="en-GB" smtClean="0"/>
              <a:t>03/05/2023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1161431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3B6843-525A-4BB7-BA6D-3187B10B8D90}" type="datetimeFigureOut">
              <a:rPr lang="en-GB" smtClean="0"/>
              <a:t>03/05/2023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76426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B6843-525A-4BB7-BA6D-3187B10B8D90}" type="datetimeFigureOut">
              <a:rPr lang="en-GB" smtClean="0"/>
              <a:t>03/05/2023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106130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3B6843-525A-4BB7-BA6D-3187B10B8D90}"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C092D5-FDA0-4A14-8483-FAF2F379E22E}" type="slidenum">
              <a:rPr lang="en-GB" smtClean="0"/>
              <a:t>‹#›</a:t>
            </a:fld>
            <a:endParaRPr lang="en-GB"/>
          </a:p>
        </p:txBody>
      </p:sp>
    </p:spTree>
    <p:extLst>
      <p:ext uri="{BB962C8B-B14F-4D97-AF65-F5344CB8AC3E}">
        <p14:creationId xmlns:p14="http://schemas.microsoft.com/office/powerpoint/2010/main" val="22699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3B6843-525A-4BB7-BA6D-3187B10B8D90}"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C092D5-FDA0-4A14-8483-FAF2F379E22E}"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683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43B6843-525A-4BB7-BA6D-3187B10B8D90}" type="datetimeFigureOut">
              <a:rPr lang="en-GB" smtClean="0"/>
              <a:t>03/05/2023</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9C092D5-FDA0-4A14-8483-FAF2F379E22E}"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7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421FE-2EFD-660E-BEE2-C37B9D74EA94}"/>
              </a:ext>
            </a:extLst>
          </p:cNvPr>
          <p:cNvSpPr>
            <a:spLocks noGrp="1"/>
          </p:cNvSpPr>
          <p:nvPr>
            <p:ph type="ctrTitle"/>
          </p:nvPr>
        </p:nvSpPr>
        <p:spPr/>
        <p:txBody>
          <a:bodyPr/>
          <a:lstStyle/>
          <a:p>
            <a:r>
              <a:rPr lang="en-GB" dirty="0"/>
              <a:t>Role of Financing in The Transport Industry</a:t>
            </a:r>
          </a:p>
        </p:txBody>
      </p:sp>
      <p:sp>
        <p:nvSpPr>
          <p:cNvPr id="3" name="Subtitle 2">
            <a:extLst>
              <a:ext uri="{FF2B5EF4-FFF2-40B4-BE49-F238E27FC236}">
                <a16:creationId xmlns:a16="http://schemas.microsoft.com/office/drawing/2014/main" id="{C088C49F-8CF2-A49F-72BB-A32C564FB85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026331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9B445-8C5F-37FB-4E75-49E5D843B91E}"/>
              </a:ext>
            </a:extLst>
          </p:cNvPr>
          <p:cNvSpPr>
            <a:spLocks noGrp="1"/>
          </p:cNvSpPr>
          <p:nvPr>
            <p:ph type="title"/>
          </p:nvPr>
        </p:nvSpPr>
        <p:spPr/>
        <p:txBody>
          <a:bodyPr/>
          <a:lstStyle/>
          <a:p>
            <a:r>
              <a:rPr lang="en-GB" dirty="0"/>
              <a:t>Conclusion	</a:t>
            </a:r>
          </a:p>
        </p:txBody>
      </p:sp>
      <p:sp>
        <p:nvSpPr>
          <p:cNvPr id="3" name="Content Placeholder 2">
            <a:extLst>
              <a:ext uri="{FF2B5EF4-FFF2-40B4-BE49-F238E27FC236}">
                <a16:creationId xmlns:a16="http://schemas.microsoft.com/office/drawing/2014/main" id="{D0B291CA-78C1-8A82-E590-65FC96590DC4}"/>
              </a:ext>
            </a:extLst>
          </p:cNvPr>
          <p:cNvSpPr>
            <a:spLocks noGrp="1"/>
          </p:cNvSpPr>
          <p:nvPr>
            <p:ph idx="1"/>
          </p:nvPr>
        </p:nvSpPr>
        <p:spPr/>
        <p:txBody>
          <a:bodyPr/>
          <a:lstStyle/>
          <a:p>
            <a:r>
              <a:rPr lang="en-GB" dirty="0"/>
              <a:t>Financing on transport related activities is one of the most difficult and robust systems under the Transportation Industry.</a:t>
            </a:r>
          </a:p>
          <a:p>
            <a:r>
              <a:rPr lang="en-GB" dirty="0"/>
              <a:t>In The Gambia, transport companies have failed because of difficult funding opportunities.</a:t>
            </a:r>
          </a:p>
          <a:p>
            <a:r>
              <a:rPr lang="en-GB" dirty="0"/>
              <a:t>Low fares, difficult road terrain have impacted in high revenue generation and higher costs.</a:t>
            </a:r>
          </a:p>
          <a:p>
            <a:r>
              <a:rPr lang="en-GB" dirty="0"/>
              <a:t>This impacted in generating the required cash flow needed to get adequate financing to finance long term operations relating to vehicle maximization without Governmental support.</a:t>
            </a:r>
          </a:p>
        </p:txBody>
      </p:sp>
    </p:spTree>
    <p:extLst>
      <p:ext uri="{BB962C8B-B14F-4D97-AF65-F5344CB8AC3E}">
        <p14:creationId xmlns:p14="http://schemas.microsoft.com/office/powerpoint/2010/main" val="1179881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C208F-7394-41CE-9F22-0FED7E631F51}"/>
              </a:ext>
            </a:extLst>
          </p:cNvPr>
          <p:cNvSpPr>
            <a:spLocks noGrp="1"/>
          </p:cNvSpPr>
          <p:nvPr>
            <p:ph type="title"/>
          </p:nvPr>
        </p:nvSpPr>
        <p:spPr/>
        <p:txBody>
          <a:bodyPr/>
          <a:lstStyle/>
          <a:p>
            <a:r>
              <a:rPr lang="en-GB" dirty="0"/>
              <a:t>Road Transportation- Profile and Condition	</a:t>
            </a:r>
          </a:p>
        </p:txBody>
      </p:sp>
      <p:sp>
        <p:nvSpPr>
          <p:cNvPr id="3" name="Content Placeholder 2">
            <a:extLst>
              <a:ext uri="{FF2B5EF4-FFF2-40B4-BE49-F238E27FC236}">
                <a16:creationId xmlns:a16="http://schemas.microsoft.com/office/drawing/2014/main" id="{D7209F4B-2268-1D9E-F26D-743FAD3449BF}"/>
              </a:ext>
            </a:extLst>
          </p:cNvPr>
          <p:cNvSpPr>
            <a:spLocks noGrp="1"/>
          </p:cNvSpPr>
          <p:nvPr>
            <p:ph idx="1"/>
          </p:nvPr>
        </p:nvSpPr>
        <p:spPr/>
        <p:txBody>
          <a:bodyPr>
            <a:normAutofit fontScale="92500"/>
          </a:bodyPr>
          <a:lstStyle/>
          <a:p>
            <a:r>
              <a:rPr lang="en-GB" dirty="0"/>
              <a:t>The total classified road network of The Gambia is estimated at about 5000 km of primary, secondary, urban and rural roads.</a:t>
            </a:r>
          </a:p>
          <a:p>
            <a:r>
              <a:rPr lang="en-GB" dirty="0"/>
              <a:t>About 1500 (30%) of the network function as the primary road system, connecting important economic </a:t>
            </a:r>
            <a:r>
              <a:rPr lang="en-GB" dirty="0" err="1"/>
              <a:t>centers</a:t>
            </a:r>
            <a:r>
              <a:rPr lang="en-GB" dirty="0"/>
              <a:t> to gateways (sea port, airport, and border crossings) and the capital city of Banjul. About 93.0% of the primary network is oriented in a latitudinal way running in a west-east direction on the North and South Banks of The Gambia River as per the shape of the country while the balance of only about 85km connect the two primary west-east highways on both banks of The Gambia River in a longitudinal axis.</a:t>
            </a:r>
          </a:p>
          <a:p>
            <a:r>
              <a:rPr lang="en-GB" dirty="0"/>
              <a:t>The secondary road network of 540 km accounts for 10.8% of the network and connect the secondary towns/economic centres to the primary road network. The urban roads estimated at 374km (7.48%) are confined to Banjul and Greater Banjul Area; and excludes the primary and secondary roads intercepted by Banjul urban boundaries. The rural feeder roads consist of 2,586 km and account for 51.72% of the classified network.</a:t>
            </a:r>
          </a:p>
        </p:txBody>
      </p:sp>
    </p:spTree>
    <p:extLst>
      <p:ext uri="{BB962C8B-B14F-4D97-AF65-F5344CB8AC3E}">
        <p14:creationId xmlns:p14="http://schemas.microsoft.com/office/powerpoint/2010/main" val="3208771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EF128-2176-855A-A59E-6D4612A26B9A}"/>
              </a:ext>
            </a:extLst>
          </p:cNvPr>
          <p:cNvSpPr>
            <a:spLocks noGrp="1"/>
          </p:cNvSpPr>
          <p:nvPr>
            <p:ph type="title"/>
          </p:nvPr>
        </p:nvSpPr>
        <p:spPr/>
        <p:txBody>
          <a:bodyPr/>
          <a:lstStyle/>
          <a:p>
            <a:r>
              <a:rPr lang="en-GB" dirty="0"/>
              <a:t>Road Transport Industry</a:t>
            </a:r>
          </a:p>
        </p:txBody>
      </p:sp>
      <p:sp>
        <p:nvSpPr>
          <p:cNvPr id="3" name="Content Placeholder 2">
            <a:extLst>
              <a:ext uri="{FF2B5EF4-FFF2-40B4-BE49-F238E27FC236}">
                <a16:creationId xmlns:a16="http://schemas.microsoft.com/office/drawing/2014/main" id="{166A3E20-6117-C2A3-F4E8-FAB66CE51084}"/>
              </a:ext>
            </a:extLst>
          </p:cNvPr>
          <p:cNvSpPr>
            <a:spLocks noGrp="1"/>
          </p:cNvSpPr>
          <p:nvPr>
            <p:ph idx="1"/>
          </p:nvPr>
        </p:nvSpPr>
        <p:spPr/>
        <p:txBody>
          <a:bodyPr>
            <a:normAutofit fontScale="92500" lnSpcReduction="10000"/>
          </a:bodyPr>
          <a:lstStyle/>
          <a:p>
            <a:r>
              <a:rPr lang="en-GB" dirty="0"/>
              <a:t>The Gambia Public Transport Corporation was set up by the Act of Parliament in 1976 to solve the public transport needs of the Gambia population, with following major objectives : </a:t>
            </a:r>
          </a:p>
          <a:p>
            <a:r>
              <a:rPr lang="en-GB" dirty="0"/>
              <a:t>to play a critical and important socio-economic role as a national transporter by providing a safe, reliable, affordable and comfortable service;</a:t>
            </a:r>
          </a:p>
          <a:p>
            <a:r>
              <a:rPr lang="en-GB" dirty="0"/>
              <a:t>to operate on a sound commercial venture basis by extending the operations to the entire country and even to neighbouring Senegal;</a:t>
            </a:r>
          </a:p>
          <a:p>
            <a:r>
              <a:rPr lang="en-GB" dirty="0"/>
              <a:t>to set up tariffs that can earn sufficient returns to replace ageing fleet;</a:t>
            </a:r>
          </a:p>
          <a:p>
            <a:r>
              <a:rPr lang="en-GB" dirty="0"/>
              <a:t>to provide for reserves sufficient to finance the cost of commercially justifiable expansion. </a:t>
            </a:r>
          </a:p>
          <a:p>
            <a:r>
              <a:rPr lang="en-GB" dirty="0"/>
              <a:t>From 1976 to 2002, the GPTC was successful in carrying out these core mandates, while posting substantial return on investment. From 2003 onwards however, the fortune of the company changed with purchase of old </a:t>
            </a:r>
            <a:r>
              <a:rPr lang="en-GB" dirty="0" err="1"/>
              <a:t>Pegaso</a:t>
            </a:r>
            <a:r>
              <a:rPr lang="en-GB" dirty="0"/>
              <a:t> and Mercedes Benz buses; with operation results not able to service the huge overdraft contracted to purchase the buses.</a:t>
            </a:r>
          </a:p>
        </p:txBody>
      </p:sp>
    </p:spTree>
    <p:extLst>
      <p:ext uri="{BB962C8B-B14F-4D97-AF65-F5344CB8AC3E}">
        <p14:creationId xmlns:p14="http://schemas.microsoft.com/office/powerpoint/2010/main" val="78124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C9C0C-04FD-9E0B-13E6-84D276C2A0C3}"/>
              </a:ext>
            </a:extLst>
          </p:cNvPr>
          <p:cNvSpPr>
            <a:spLocks noGrp="1"/>
          </p:cNvSpPr>
          <p:nvPr>
            <p:ph type="title"/>
          </p:nvPr>
        </p:nvSpPr>
        <p:spPr/>
        <p:txBody>
          <a:bodyPr/>
          <a:lstStyle/>
          <a:p>
            <a:r>
              <a:rPr lang="en-GB" dirty="0"/>
              <a:t>Transport Finance</a:t>
            </a:r>
          </a:p>
        </p:txBody>
      </p:sp>
      <p:sp>
        <p:nvSpPr>
          <p:cNvPr id="3" name="Content Placeholder 2">
            <a:extLst>
              <a:ext uri="{FF2B5EF4-FFF2-40B4-BE49-F238E27FC236}">
                <a16:creationId xmlns:a16="http://schemas.microsoft.com/office/drawing/2014/main" id="{7D631CAE-59F0-2D8D-C01A-6AAA31CDFCA8}"/>
              </a:ext>
            </a:extLst>
          </p:cNvPr>
          <p:cNvSpPr>
            <a:spLocks noGrp="1"/>
          </p:cNvSpPr>
          <p:nvPr>
            <p:ph idx="1"/>
          </p:nvPr>
        </p:nvSpPr>
        <p:spPr/>
        <p:txBody>
          <a:bodyPr/>
          <a:lstStyle/>
          <a:p>
            <a:pPr algn="l"/>
            <a:r>
              <a:rPr lang="en-GB" b="0" i="0" dirty="0">
                <a:solidFill>
                  <a:srgbClr val="00283C"/>
                </a:solidFill>
                <a:effectLst/>
                <a:latin typeface="Mattersq"/>
              </a:rPr>
              <a:t>Cash flow in the haulage and transport industry can be difficult, with rising fuel prices and high operational costs.</a:t>
            </a:r>
          </a:p>
          <a:p>
            <a:pPr algn="l"/>
            <a:r>
              <a:rPr lang="en-GB" b="0" i="0" dirty="0">
                <a:solidFill>
                  <a:srgbClr val="00283C"/>
                </a:solidFill>
                <a:effectLst/>
                <a:latin typeface="Mattersq"/>
              </a:rPr>
              <a:t>This can cause serious issues for a transport company when it wants to expand by acquiring new vehicles or pitching for new business.</a:t>
            </a:r>
          </a:p>
          <a:p>
            <a:pPr algn="l"/>
            <a:r>
              <a:rPr lang="en-GB" b="0" i="0" dirty="0">
                <a:solidFill>
                  <a:srgbClr val="00283C"/>
                </a:solidFill>
                <a:effectLst/>
                <a:latin typeface="Mattersq"/>
              </a:rPr>
              <a:t>Transport finance offers a way for businesses to release </a:t>
            </a:r>
            <a:r>
              <a:rPr lang="en-GB" dirty="0">
                <a:solidFill>
                  <a:srgbClr val="00283C"/>
                </a:solidFill>
                <a:latin typeface="Mattersq"/>
              </a:rPr>
              <a:t>working capital , </a:t>
            </a:r>
            <a:r>
              <a:rPr lang="en-GB" b="0" i="0" dirty="0">
                <a:solidFill>
                  <a:srgbClr val="00283C"/>
                </a:solidFill>
                <a:effectLst/>
                <a:latin typeface="Mattersq"/>
              </a:rPr>
              <a:t>specifically from haulage and freight transactions, that might otherwise remain tied up in invoices for long periods of time, allowing them to grow.</a:t>
            </a:r>
          </a:p>
          <a:p>
            <a:pPr algn="l"/>
            <a:r>
              <a:rPr lang="en-GB" b="0" i="0" dirty="0">
                <a:solidFill>
                  <a:srgbClr val="00283C"/>
                </a:solidFill>
                <a:effectLst/>
                <a:latin typeface="Mattersq"/>
              </a:rPr>
              <a:t>Transport finance comes in the form of asset-based lending, usually where loans are secured against assets (i.e. vehicles).</a:t>
            </a:r>
          </a:p>
          <a:p>
            <a:endParaRPr lang="en-GB" dirty="0"/>
          </a:p>
        </p:txBody>
      </p:sp>
    </p:spTree>
    <p:extLst>
      <p:ext uri="{BB962C8B-B14F-4D97-AF65-F5344CB8AC3E}">
        <p14:creationId xmlns:p14="http://schemas.microsoft.com/office/powerpoint/2010/main" val="416802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D2501-151E-F4C4-35B1-9AC084C30278}"/>
              </a:ext>
            </a:extLst>
          </p:cNvPr>
          <p:cNvSpPr>
            <a:spLocks noGrp="1"/>
          </p:cNvSpPr>
          <p:nvPr>
            <p:ph type="title"/>
          </p:nvPr>
        </p:nvSpPr>
        <p:spPr/>
        <p:txBody>
          <a:bodyPr/>
          <a:lstStyle/>
          <a:p>
            <a:r>
              <a:rPr lang="en-GB" dirty="0"/>
              <a:t>Lack of Funding</a:t>
            </a:r>
          </a:p>
        </p:txBody>
      </p:sp>
      <p:sp>
        <p:nvSpPr>
          <p:cNvPr id="3" name="Content Placeholder 2">
            <a:extLst>
              <a:ext uri="{FF2B5EF4-FFF2-40B4-BE49-F238E27FC236}">
                <a16:creationId xmlns:a16="http://schemas.microsoft.com/office/drawing/2014/main" id="{11102855-8959-F0BB-02D0-2110DBCAFA21}"/>
              </a:ext>
            </a:extLst>
          </p:cNvPr>
          <p:cNvSpPr>
            <a:spLocks noGrp="1"/>
          </p:cNvSpPr>
          <p:nvPr>
            <p:ph idx="1"/>
          </p:nvPr>
        </p:nvSpPr>
        <p:spPr/>
        <p:txBody>
          <a:bodyPr/>
          <a:lstStyle/>
          <a:p>
            <a:r>
              <a:rPr lang="en-GB" b="0" i="0" dirty="0">
                <a:solidFill>
                  <a:srgbClr val="454545"/>
                </a:solidFill>
                <a:effectLst/>
                <a:latin typeface="Oxygen" panose="020B0604020202020204" pitchFamily="2" charset="0"/>
              </a:rPr>
              <a:t>Transport funding initiatives are generally </a:t>
            </a:r>
            <a:r>
              <a:rPr lang="en-GB" b="1" i="0" dirty="0">
                <a:solidFill>
                  <a:srgbClr val="454545"/>
                </a:solidFill>
                <a:effectLst/>
                <a:latin typeface="Oxygen" panose="020B0604020202020204" pitchFamily="2" charset="0"/>
              </a:rPr>
              <a:t>not sufficient for maintaining and improving the performance</a:t>
            </a:r>
            <a:r>
              <a:rPr lang="en-GB" b="0" i="0" dirty="0">
                <a:solidFill>
                  <a:srgbClr val="454545"/>
                </a:solidFill>
                <a:effectLst/>
                <a:latin typeface="Oxygen" panose="020B0604020202020204" pitchFamily="2" charset="0"/>
              </a:rPr>
              <a:t> of transport systems. This was a major driver behind privatization and deregulation in the passenger and freight transport industries worldwide.</a:t>
            </a:r>
            <a:endParaRPr lang="en-GB" dirty="0"/>
          </a:p>
        </p:txBody>
      </p:sp>
    </p:spTree>
    <p:extLst>
      <p:ext uri="{BB962C8B-B14F-4D97-AF65-F5344CB8AC3E}">
        <p14:creationId xmlns:p14="http://schemas.microsoft.com/office/powerpoint/2010/main" val="4203524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4413D-7EB2-4822-2639-D0A7992D70AD}"/>
              </a:ext>
            </a:extLst>
          </p:cNvPr>
          <p:cNvSpPr>
            <a:spLocks noGrp="1"/>
          </p:cNvSpPr>
          <p:nvPr>
            <p:ph type="title"/>
          </p:nvPr>
        </p:nvSpPr>
        <p:spPr/>
        <p:txBody>
          <a:bodyPr>
            <a:normAutofit/>
          </a:bodyPr>
          <a:lstStyle/>
          <a:p>
            <a:r>
              <a:rPr lang="en-GB" b="1" i="0" dirty="0">
                <a:solidFill>
                  <a:srgbClr val="454545"/>
                </a:solidFill>
                <a:effectLst/>
                <a:latin typeface="Oxygen" panose="02000503000000000000" pitchFamily="2" charset="0"/>
              </a:rPr>
              <a:t>Divergence of purpose</a:t>
            </a:r>
            <a:endParaRPr lang="en-GB" dirty="0"/>
          </a:p>
        </p:txBody>
      </p:sp>
      <p:sp>
        <p:nvSpPr>
          <p:cNvPr id="3" name="Content Placeholder 2">
            <a:extLst>
              <a:ext uri="{FF2B5EF4-FFF2-40B4-BE49-F238E27FC236}">
                <a16:creationId xmlns:a16="http://schemas.microsoft.com/office/drawing/2014/main" id="{DAEE1DBF-89C3-1DBF-56CD-17261637F3B3}"/>
              </a:ext>
            </a:extLst>
          </p:cNvPr>
          <p:cNvSpPr>
            <a:spLocks noGrp="1"/>
          </p:cNvSpPr>
          <p:nvPr>
            <p:ph idx="1"/>
          </p:nvPr>
        </p:nvSpPr>
        <p:spPr/>
        <p:txBody>
          <a:bodyPr/>
          <a:lstStyle/>
          <a:p>
            <a:pPr marL="0" indent="0">
              <a:buNone/>
            </a:pPr>
            <a:r>
              <a:rPr lang="en-GB" b="0" i="0" dirty="0">
                <a:solidFill>
                  <a:srgbClr val="454545"/>
                </a:solidFill>
                <a:effectLst/>
                <a:latin typeface="Oxygen" panose="02000503000000000000" pitchFamily="2" charset="0"/>
              </a:rPr>
              <a:t>Transport finance initiatives should be designed to </a:t>
            </a:r>
            <a:r>
              <a:rPr lang="en-GB" b="1" i="0" dirty="0">
                <a:solidFill>
                  <a:srgbClr val="454545"/>
                </a:solidFill>
                <a:effectLst/>
                <a:latin typeface="Oxygen" panose="02000503000000000000" pitchFamily="2" charset="0"/>
              </a:rPr>
              <a:t>promote productivity gains</a:t>
            </a:r>
            <a:r>
              <a:rPr lang="en-GB" b="0" i="0" dirty="0">
                <a:solidFill>
                  <a:srgbClr val="454545"/>
                </a:solidFill>
                <a:effectLst/>
                <a:latin typeface="Oxygen" panose="02000503000000000000" pitchFamily="2" charset="0"/>
              </a:rPr>
              <a:t>, such as increased accessibility, capacity, and performance. Many investment projects are politically instead of commercially driven, which creates a divergence in the purpose of transportation.</a:t>
            </a:r>
          </a:p>
          <a:p>
            <a:r>
              <a:rPr lang="en-GB" b="1" i="0" dirty="0">
                <a:solidFill>
                  <a:srgbClr val="454545"/>
                </a:solidFill>
                <a:effectLst/>
                <a:latin typeface="Oxygen" panose="02000503000000000000" pitchFamily="2" charset="0"/>
              </a:rPr>
              <a:t>Uncertainty in the outcome</a:t>
            </a:r>
            <a:r>
              <a:rPr lang="en-GB" b="0" i="0" dirty="0">
                <a:solidFill>
                  <a:srgbClr val="454545"/>
                </a:solidFill>
                <a:effectLst/>
                <a:latin typeface="Oxygen" panose="02000503000000000000" pitchFamily="2" charset="0"/>
              </a:rPr>
              <a:t>. Transport finance initiatives differ in their </a:t>
            </a:r>
            <a:r>
              <a:rPr lang="en-GB" b="1" i="0" dirty="0">
                <a:solidFill>
                  <a:srgbClr val="454545"/>
                </a:solidFill>
                <a:effectLst/>
                <a:latin typeface="Oxygen" panose="02000503000000000000" pitchFamily="2" charset="0"/>
              </a:rPr>
              <a:t>probable impacts on transport system performance</a:t>
            </a:r>
            <a:r>
              <a:rPr lang="en-GB" b="0" i="0" dirty="0">
                <a:solidFill>
                  <a:srgbClr val="454545"/>
                </a:solidFill>
                <a:effectLst/>
                <a:latin typeface="Oxygen" panose="02000503000000000000" pitchFamily="2" charset="0"/>
              </a:rPr>
              <a:t>. </a:t>
            </a:r>
            <a:endParaRPr lang="en-GB" dirty="0"/>
          </a:p>
        </p:txBody>
      </p:sp>
    </p:spTree>
    <p:extLst>
      <p:ext uri="{BB962C8B-B14F-4D97-AF65-F5344CB8AC3E}">
        <p14:creationId xmlns:p14="http://schemas.microsoft.com/office/powerpoint/2010/main" val="1761296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4CDD1-8E4C-B53A-1418-6FAF4DD0A4E6}"/>
              </a:ext>
            </a:extLst>
          </p:cNvPr>
          <p:cNvSpPr>
            <a:spLocks noGrp="1"/>
          </p:cNvSpPr>
          <p:nvPr>
            <p:ph type="title"/>
          </p:nvPr>
        </p:nvSpPr>
        <p:spPr/>
        <p:txBody>
          <a:bodyPr/>
          <a:lstStyle/>
          <a:p>
            <a:r>
              <a:rPr lang="en-GB" dirty="0"/>
              <a:t>Case of The Gambia – Role of Financing</a:t>
            </a:r>
          </a:p>
        </p:txBody>
      </p:sp>
      <p:sp>
        <p:nvSpPr>
          <p:cNvPr id="3" name="Content Placeholder 2">
            <a:extLst>
              <a:ext uri="{FF2B5EF4-FFF2-40B4-BE49-F238E27FC236}">
                <a16:creationId xmlns:a16="http://schemas.microsoft.com/office/drawing/2014/main" id="{94C8E943-109F-3E3B-2EDA-66276D337327}"/>
              </a:ext>
            </a:extLst>
          </p:cNvPr>
          <p:cNvSpPr>
            <a:spLocks noGrp="1"/>
          </p:cNvSpPr>
          <p:nvPr>
            <p:ph idx="1"/>
          </p:nvPr>
        </p:nvSpPr>
        <p:spPr/>
        <p:txBody>
          <a:bodyPr>
            <a:normAutofit/>
          </a:bodyPr>
          <a:lstStyle/>
          <a:p>
            <a:r>
              <a:rPr lang="en-GB" dirty="0"/>
              <a:t>The Gambia Transport Service Company was formed in 2013 as a private company to facilitate easy and timely movement of goods and people for the convenience of the traveling public who are mostly at the mercy of shylock type of commercial drivers.</a:t>
            </a:r>
          </a:p>
          <a:p>
            <a:r>
              <a:rPr lang="en-GB" dirty="0"/>
              <a:t>It was formed by Pensioners fund i.e. Social Security and Housing Finance Corporation which makes it a hybrid company.</a:t>
            </a:r>
          </a:p>
          <a:p>
            <a:r>
              <a:rPr lang="en-GB" dirty="0"/>
              <a:t>The Modus Operandi of the company is very synonymous with the defunct GPTC.</a:t>
            </a:r>
          </a:p>
        </p:txBody>
      </p:sp>
    </p:spTree>
    <p:extLst>
      <p:ext uri="{BB962C8B-B14F-4D97-AF65-F5344CB8AC3E}">
        <p14:creationId xmlns:p14="http://schemas.microsoft.com/office/powerpoint/2010/main" val="1783541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93036-93C5-81D7-75FA-CF9C0C879BF7}"/>
              </a:ext>
            </a:extLst>
          </p:cNvPr>
          <p:cNvSpPr>
            <a:spLocks noGrp="1"/>
          </p:cNvSpPr>
          <p:nvPr>
            <p:ph type="title"/>
          </p:nvPr>
        </p:nvSpPr>
        <p:spPr/>
        <p:txBody>
          <a:bodyPr/>
          <a:lstStyle/>
          <a:p>
            <a:r>
              <a:rPr lang="en-GB" dirty="0"/>
              <a:t>Financing of Buses</a:t>
            </a:r>
          </a:p>
        </p:txBody>
      </p:sp>
      <p:sp>
        <p:nvSpPr>
          <p:cNvPr id="3" name="Content Placeholder 2">
            <a:extLst>
              <a:ext uri="{FF2B5EF4-FFF2-40B4-BE49-F238E27FC236}">
                <a16:creationId xmlns:a16="http://schemas.microsoft.com/office/drawing/2014/main" id="{D2A8F74F-953F-3CA4-8CD0-A372468537CD}"/>
              </a:ext>
            </a:extLst>
          </p:cNvPr>
          <p:cNvSpPr>
            <a:spLocks noGrp="1"/>
          </p:cNvSpPr>
          <p:nvPr>
            <p:ph idx="1"/>
          </p:nvPr>
        </p:nvSpPr>
        <p:spPr/>
        <p:txBody>
          <a:bodyPr>
            <a:normAutofit/>
          </a:bodyPr>
          <a:lstStyle/>
          <a:p>
            <a:r>
              <a:rPr lang="en-GB" dirty="0"/>
              <a:t>During the last purchase of buses by the company – The use of Asset Based Lending came into play.</a:t>
            </a:r>
          </a:p>
          <a:p>
            <a:endParaRPr lang="en-GB" dirty="0"/>
          </a:p>
          <a:p>
            <a:r>
              <a:rPr lang="en-GB" dirty="0"/>
              <a:t>What is Asset based Lending?</a:t>
            </a:r>
          </a:p>
          <a:p>
            <a:pPr lvl="1"/>
            <a:r>
              <a:rPr lang="en-GB" b="0" i="0" dirty="0">
                <a:solidFill>
                  <a:srgbClr val="111111"/>
                </a:solidFill>
                <a:effectLst/>
                <a:latin typeface="SourceSansPro"/>
              </a:rPr>
              <a:t>Asset-based lending is the business of loaning money in an agreement that is secured by collateral. An </a:t>
            </a:r>
            <a:r>
              <a:rPr lang="en-GB" dirty="0">
                <a:solidFill>
                  <a:srgbClr val="111111"/>
                </a:solidFill>
                <a:latin typeface="SourceSansPro"/>
              </a:rPr>
              <a:t>asset-based loan or </a:t>
            </a:r>
            <a:r>
              <a:rPr lang="en-GB" b="0" i="0" dirty="0">
                <a:solidFill>
                  <a:srgbClr val="111111"/>
                </a:solidFill>
                <a:effectLst/>
                <a:latin typeface="SourceSansPro"/>
              </a:rPr>
              <a:t>line of credit may be secured by inventory, accounts receivable, equipment, or other property owned by the borrower.</a:t>
            </a:r>
          </a:p>
          <a:p>
            <a:pPr lvl="1"/>
            <a:r>
              <a:rPr lang="en-GB" b="0" i="0" dirty="0">
                <a:solidFill>
                  <a:srgbClr val="111111"/>
                </a:solidFill>
                <a:effectLst/>
                <a:latin typeface="SourceSansPro"/>
              </a:rPr>
              <a:t>The asset-based lending industry serves business, not consumers. It is also known as asset-based financing.</a:t>
            </a:r>
          </a:p>
          <a:p>
            <a:pPr lvl="1"/>
            <a:endParaRPr lang="en-GB" dirty="0"/>
          </a:p>
        </p:txBody>
      </p:sp>
    </p:spTree>
    <p:extLst>
      <p:ext uri="{BB962C8B-B14F-4D97-AF65-F5344CB8AC3E}">
        <p14:creationId xmlns:p14="http://schemas.microsoft.com/office/powerpoint/2010/main" val="479824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3457D-710F-F0F6-339B-5897482FDA37}"/>
              </a:ext>
            </a:extLst>
          </p:cNvPr>
          <p:cNvSpPr>
            <a:spLocks noGrp="1"/>
          </p:cNvSpPr>
          <p:nvPr>
            <p:ph type="title"/>
          </p:nvPr>
        </p:nvSpPr>
        <p:spPr/>
        <p:txBody>
          <a:bodyPr/>
          <a:lstStyle/>
          <a:p>
            <a:r>
              <a:rPr lang="en-GB" dirty="0"/>
              <a:t>Asset based finance linked to </a:t>
            </a:r>
            <a:r>
              <a:rPr lang="en-GB" dirty="0" err="1"/>
              <a:t>murabahah</a:t>
            </a:r>
            <a:endParaRPr lang="en-GB" dirty="0"/>
          </a:p>
        </p:txBody>
      </p:sp>
      <p:sp>
        <p:nvSpPr>
          <p:cNvPr id="3" name="Content Placeholder 2">
            <a:extLst>
              <a:ext uri="{FF2B5EF4-FFF2-40B4-BE49-F238E27FC236}">
                <a16:creationId xmlns:a16="http://schemas.microsoft.com/office/drawing/2014/main" id="{969A3D4C-6CE2-0EA0-0E25-647D76EF8848}"/>
              </a:ext>
            </a:extLst>
          </p:cNvPr>
          <p:cNvSpPr>
            <a:spLocks noGrp="1"/>
          </p:cNvSpPr>
          <p:nvPr>
            <p:ph idx="1"/>
          </p:nvPr>
        </p:nvSpPr>
        <p:spPr/>
        <p:txBody>
          <a:bodyPr/>
          <a:lstStyle/>
          <a:p>
            <a:r>
              <a:rPr lang="en-GB" dirty="0" err="1"/>
              <a:t>Murâbaḥah</a:t>
            </a:r>
            <a:r>
              <a:rPr lang="en-GB" dirty="0"/>
              <a:t>: is a popular </a:t>
            </a:r>
            <a:r>
              <a:rPr lang="en-GB" dirty="0" err="1"/>
              <a:t>Shari’ah</a:t>
            </a:r>
            <a:r>
              <a:rPr lang="en-GB" dirty="0"/>
              <a:t>-compliant sale transaction mostly used in trade and asset financing. The bank purchases the goods and delivers them to the customer, deferring payment to a date agreed by the two parties. The expected return on </a:t>
            </a:r>
            <a:r>
              <a:rPr lang="en-GB" dirty="0" err="1"/>
              <a:t>murâbaḥah</a:t>
            </a:r>
            <a:r>
              <a:rPr lang="en-GB" dirty="0"/>
              <a:t> is usually aligned with interest payments on conventional loans, creating a similarity between </a:t>
            </a:r>
            <a:r>
              <a:rPr lang="en-GB" dirty="0" err="1"/>
              <a:t>murâbaḥah</a:t>
            </a:r>
            <a:r>
              <a:rPr lang="en-GB" dirty="0"/>
              <a:t> sales and asset-backed loans.</a:t>
            </a:r>
          </a:p>
        </p:txBody>
      </p:sp>
    </p:spTree>
    <p:extLst>
      <p:ext uri="{BB962C8B-B14F-4D97-AF65-F5344CB8AC3E}">
        <p14:creationId xmlns:p14="http://schemas.microsoft.com/office/powerpoint/2010/main" val="40338155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800</TotalTime>
  <Words>914</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Mattersq</vt:lpstr>
      <vt:lpstr>Oxygen</vt:lpstr>
      <vt:lpstr>SourceSansPro</vt:lpstr>
      <vt:lpstr>Tw Cen MT</vt:lpstr>
      <vt:lpstr>Tw Cen MT Condensed</vt:lpstr>
      <vt:lpstr>Wingdings 3</vt:lpstr>
      <vt:lpstr>Integral</vt:lpstr>
      <vt:lpstr>Role of Financing in The Transport Industry</vt:lpstr>
      <vt:lpstr>Road Transportation- Profile and Condition </vt:lpstr>
      <vt:lpstr>Road Transport Industry</vt:lpstr>
      <vt:lpstr>Transport Finance</vt:lpstr>
      <vt:lpstr>Lack of Funding</vt:lpstr>
      <vt:lpstr>Divergence of purpose</vt:lpstr>
      <vt:lpstr>Case of The Gambia – Role of Financing</vt:lpstr>
      <vt:lpstr>Financing of Buses</vt:lpstr>
      <vt:lpstr>Asset based finance linked to murabahah</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Financing in The Transport Industry</dc:title>
  <dc:creator>Ba lamin Darboe</dc:creator>
  <cp:lastModifiedBy>Ba lamin Darboe</cp:lastModifiedBy>
  <cp:revision>1</cp:revision>
  <dcterms:created xsi:type="dcterms:W3CDTF">2023-05-02T19:08:58Z</dcterms:created>
  <dcterms:modified xsi:type="dcterms:W3CDTF">2023-05-03T11:11:24Z</dcterms:modified>
</cp:coreProperties>
</file>